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4"/>
  </p:notesMasterIdLst>
  <p:sldIdLst>
    <p:sldId id="278" r:id="rId2"/>
    <p:sldId id="279" r:id="rId3"/>
    <p:sldId id="256" r:id="rId4"/>
    <p:sldId id="274" r:id="rId5"/>
    <p:sldId id="280" r:id="rId6"/>
    <p:sldId id="275" r:id="rId7"/>
    <p:sldId id="282" r:id="rId8"/>
    <p:sldId id="283" r:id="rId9"/>
    <p:sldId id="284" r:id="rId10"/>
    <p:sldId id="276" r:id="rId11"/>
    <p:sldId id="277" r:id="rId12"/>
    <p:sldId id="285" r:id="rId13"/>
    <p:sldId id="287" r:id="rId14"/>
    <p:sldId id="306" r:id="rId15"/>
    <p:sldId id="289" r:id="rId16"/>
    <p:sldId id="290" r:id="rId17"/>
    <p:sldId id="298" r:id="rId18"/>
    <p:sldId id="299" r:id="rId19"/>
    <p:sldId id="296" r:id="rId20"/>
    <p:sldId id="301" r:id="rId21"/>
    <p:sldId id="300" r:id="rId22"/>
    <p:sldId id="291" r:id="rId23"/>
    <p:sldId id="292" r:id="rId24"/>
    <p:sldId id="293" r:id="rId25"/>
    <p:sldId id="294" r:id="rId26"/>
    <p:sldId id="307" r:id="rId27"/>
    <p:sldId id="308" r:id="rId28"/>
    <p:sldId id="309" r:id="rId29"/>
    <p:sldId id="310" r:id="rId30"/>
    <p:sldId id="311" r:id="rId31"/>
    <p:sldId id="313" r:id="rId32"/>
    <p:sldId id="30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F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730" autoAdjust="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7CCCB-5F39-45D9-B74A-044DF5A93787}" type="datetimeFigureOut">
              <a:rPr lang="en-US" smtClean="0"/>
              <a:pPr/>
              <a:t>11/10/2014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408D4-697E-44A7-9052-0277CBD6856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B202-5BC2-4B48-AFCC-A02FAE98FADF}" type="slidenum">
              <a:rPr lang="en-IN" smtClean="0"/>
              <a:pPr/>
              <a:t>32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www.pitchero.com/clubs/northamptononchenecks/news/24-spaces-left-to-complete-appeal-wall-display-1141921.html&amp;ei=two-VPmPB9bWaqiMgfgD&amp;psig=AFQjCNFFzYCuesVx_P-POwFREk2N_SUUHQ&amp;ust=1413438298454637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&amp;esrc=s&amp;source=images&amp;cd=&amp;cad=rja&amp;uact=8&amp;ved=0CAcQjRw&amp;url=http://intranet.tdmu.edu.ua/data/kafedra/internal/xirtop/classes_stud/en/med/lik/ptn/operative%20surgery/3/employment%209.%20topographical%20anatomy%20and%20operative%20surgery%20of%20forearm%20and%20shoulder.htm&amp;ei=bxg-VMX5I9ftauyKgJAO&amp;psig=AFQjCNHZ1cQCsSYSMZtt82RoRmmcOPw0Zg&amp;ust=141344172105935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io.com/~/media/Journals/ORTHO/2011/12_December/10_3928_01477447_20110714_18/fig1.ashx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&amp;esrc=s&amp;source=images&amp;cd=&amp;cad=rja&amp;uact=8&amp;ved=0CAcQjRw&amp;url=http://www.silon.com/products/scar-management/oleeva-foam/&amp;ei=6Qk-VJaKEMrhaIP2gNgO&amp;psig=AFQjCNFFzYCuesVx_P-POwFREk2N_SUUHQ&amp;ust=141343829845463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2971800"/>
            <a:ext cx="5181600" cy="1752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DR A K SRIVASTAVA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PROF. AND HEAD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DEPARTMENT OF ANATOMY</a:t>
            </a: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381000"/>
            <a:ext cx="74676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FASCIAL SPACES OF FOREARM AND HAND</a:t>
            </a:r>
            <a:endParaRPr lang="en-IN" b="1" dirty="0">
              <a:solidFill>
                <a:srgbClr val="C00000"/>
              </a:solidFill>
            </a:endParaRPr>
          </a:p>
        </p:txBody>
      </p:sp>
      <p:pic>
        <p:nvPicPr>
          <p:cNvPr id="4" name="Picture 4" descr="baby_h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0"/>
            <a:ext cx="2590800" cy="21859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 descr="https://encrypted-tbn3.gstatic.com/images?q=tbn:ANd9GcQPiMRbJ6aq4PgiXuYyhhQ9VH8SJRsWa2WnSwFw4A08w36ZxG3C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6300" y="2514600"/>
            <a:ext cx="4457700" cy="3857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57200" y="51816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17-10-14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562600" cy="121615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DORSAL SPACES</a:t>
            </a:r>
            <a:br>
              <a:rPr lang="en-US" sz="3600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4879848" cy="2209800"/>
          </a:xfrm>
        </p:spPr>
        <p:txBody>
          <a:bodyPr>
            <a:normAutofit/>
          </a:bodyPr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en-US" sz="2400" b="1" dirty="0" smtClean="0"/>
              <a:t>Dorsal subcutaneous space</a:t>
            </a:r>
          </a:p>
          <a:p>
            <a:pPr marL="533400" indent="-533400">
              <a:buFont typeface="Wingdings" pitchFamily="2" charset="2"/>
              <a:buAutoNum type="arabicPeriod"/>
            </a:pPr>
            <a:endParaRPr lang="en-US" sz="2400" b="1" dirty="0" smtClean="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sz="2400" b="1" dirty="0" smtClean="0"/>
              <a:t>Dorsal </a:t>
            </a:r>
            <a:r>
              <a:rPr lang="en-US" sz="2400" b="1" dirty="0" err="1" smtClean="0"/>
              <a:t>subaponeurotic</a:t>
            </a:r>
            <a:r>
              <a:rPr lang="en-US" sz="2400" b="1" dirty="0" smtClean="0"/>
              <a:t> space</a:t>
            </a:r>
            <a:endParaRPr lang="en-IN" sz="2400" dirty="0"/>
          </a:p>
        </p:txBody>
      </p:sp>
      <p:pic>
        <p:nvPicPr>
          <p:cNvPr id="57346" name="Picture 2" descr="https://encrypted-tbn3.gstatic.com/images?q=tbn:ANd9GcRd0VBDGSLX4dS6d0g1GIvtqVOtTAUSB3mQ0co0zfSaG5JNQIlJ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9956" y="0"/>
            <a:ext cx="3614044" cy="281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4F2F596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t="25556" r="5833" b="4444"/>
          <a:stretch>
            <a:fillRect/>
          </a:stretch>
        </p:blipFill>
        <p:spPr bwMode="auto">
          <a:xfrm>
            <a:off x="2037551" y="2438400"/>
            <a:ext cx="6801649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34400" cy="121615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SUPERFICIAL PULP SPACE OF FINGERS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5337048" cy="5181600"/>
          </a:xfrm>
        </p:spPr>
        <p:txBody>
          <a:bodyPr>
            <a:noAutofit/>
          </a:bodyPr>
          <a:lstStyle/>
          <a:p>
            <a:r>
              <a:rPr lang="en-IN" sz="2300" b="1" dirty="0" smtClean="0"/>
              <a:t>Each pulp space filled with fat is subdivided by the presence of numerous septa </a:t>
            </a:r>
          </a:p>
          <a:p>
            <a:endParaRPr lang="en-IN" sz="2300" b="1" dirty="0" smtClean="0"/>
          </a:p>
          <a:p>
            <a:r>
              <a:rPr lang="en-IN" sz="2300" b="1" dirty="0" smtClean="0"/>
              <a:t>Through pulp space runs the terminal branch of the digital artery that supplying the </a:t>
            </a:r>
            <a:r>
              <a:rPr lang="en-IN" sz="2300" b="1" dirty="0" err="1" smtClean="0"/>
              <a:t>diaphysis</a:t>
            </a:r>
            <a:r>
              <a:rPr lang="en-IN" sz="2300" b="1" dirty="0" smtClean="0"/>
              <a:t> of the terminal phalanx.</a:t>
            </a:r>
          </a:p>
          <a:p>
            <a:endParaRPr lang="en-IN" sz="2300" b="1" dirty="0" smtClean="0"/>
          </a:p>
          <a:p>
            <a:r>
              <a:rPr lang="en-IN" sz="2300" b="1" dirty="0" smtClean="0"/>
              <a:t> The epiphysis of the distal phalanx receives its blood supply proximal to the pulp space.</a:t>
            </a:r>
            <a:endParaRPr lang="en-IN" sz="2300" b="1" dirty="0"/>
          </a:p>
        </p:txBody>
      </p:sp>
      <p:pic>
        <p:nvPicPr>
          <p:cNvPr id="4" name="Picture 4" descr="手指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r="24599"/>
          <a:stretch>
            <a:fillRect/>
          </a:stretch>
        </p:blipFill>
        <p:spPr>
          <a:xfrm rot="-600000">
            <a:off x="5331600" y="1270264"/>
            <a:ext cx="3398191" cy="2024931"/>
          </a:xfrm>
          <a:prstGeom prst="rect">
            <a:avLst/>
          </a:prstGeom>
        </p:spPr>
      </p:pic>
      <p:pic>
        <p:nvPicPr>
          <p:cNvPr id="5" name="Picture 4" descr="4E76C370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50000" t="30000" r="15833" b="45556"/>
          <a:stretch>
            <a:fillRect/>
          </a:stretch>
        </p:blipFill>
        <p:spPr bwMode="auto">
          <a:xfrm rot="-1080000">
            <a:off x="5484566" y="3635092"/>
            <a:ext cx="3124200" cy="196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endParaRPr lang="en-IN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3124200"/>
            <a:ext cx="7854696" cy="2819400"/>
          </a:xfrm>
        </p:spPr>
        <p:txBody>
          <a:bodyPr>
            <a:normAutofit/>
          </a:bodyPr>
          <a:lstStyle/>
          <a:p>
            <a:pPr algn="ctr"/>
            <a:r>
              <a:rPr lang="en-US" sz="77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Cooper Black" pitchFamily="18" charset="0"/>
              </a:rPr>
              <a:t>Applied anatomy</a:t>
            </a:r>
            <a:r>
              <a:rPr lang="en-US" sz="57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latin typeface="Cooper Black" pitchFamily="18" charset="0"/>
              </a:rPr>
              <a:t> </a:t>
            </a:r>
            <a:r>
              <a:rPr lang="en-US" sz="5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</a:rPr>
              <a:t/>
            </a:r>
            <a:br>
              <a:rPr lang="en-US" sz="5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</a:rPr>
            </a:br>
            <a:endParaRPr lang="en-IN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52510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 err="1" smtClean="0">
                <a:solidFill>
                  <a:schemeClr val="tx1"/>
                </a:solidFill>
              </a:rPr>
              <a:t>Paronychia</a:t>
            </a:r>
            <a:endParaRPr lang="en-IN" sz="24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981200"/>
            <a:ext cx="4929222" cy="4662510"/>
          </a:xfrm>
        </p:spPr>
        <p:txBody>
          <a:bodyPr>
            <a:normAutofit/>
          </a:bodyPr>
          <a:lstStyle/>
          <a:p>
            <a:r>
              <a:rPr lang="en-US" b="1" dirty="0" smtClean="0"/>
              <a:t>Infection along lateral nail fold.</a:t>
            </a:r>
          </a:p>
          <a:p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Follows trauma of nail bed.</a:t>
            </a:r>
          </a:p>
          <a:p>
            <a:endParaRPr lang="en-IN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500174"/>
            <a:ext cx="365283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357694"/>
            <a:ext cx="364333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Paronychial Drainage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pic>
        <p:nvPicPr>
          <p:cNvPr id="204804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1981200"/>
            <a:ext cx="8602133" cy="425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5251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Felon   (</a:t>
            </a:r>
            <a:r>
              <a:rPr lang="en-IN" sz="3200" b="1" dirty="0" smtClean="0">
                <a:solidFill>
                  <a:schemeClr val="tx1"/>
                </a:solidFill>
              </a:rPr>
              <a:t>Pulp-Space Infection)</a:t>
            </a:r>
            <a:endParaRPr lang="en-IN" sz="28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295400"/>
            <a:ext cx="4886356" cy="541974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Subcutaneous abscess in pulp space of finger.</a:t>
            </a:r>
          </a:p>
          <a:p>
            <a:endParaRPr lang="en-US" b="1" dirty="0" smtClean="0"/>
          </a:p>
          <a:p>
            <a:endParaRPr lang="en-IN" b="1" dirty="0" smtClean="0"/>
          </a:p>
          <a:p>
            <a:r>
              <a:rPr lang="en-IN" b="1" dirty="0" smtClean="0"/>
              <a:t>Pressure on the blood vessels could result in necrosis of the </a:t>
            </a:r>
            <a:r>
              <a:rPr lang="en-IN" b="1" dirty="0" err="1" smtClean="0"/>
              <a:t>diaphysis</a:t>
            </a:r>
            <a:r>
              <a:rPr lang="en-IN" b="1" dirty="0" smtClean="0"/>
              <a:t>. </a:t>
            </a:r>
          </a:p>
          <a:p>
            <a:endParaRPr lang="en-IN" b="1" dirty="0" smtClean="0"/>
          </a:p>
          <a:p>
            <a:r>
              <a:rPr lang="en-IN" b="1" dirty="0" smtClean="0"/>
              <a:t>Epiphysis of this bone is saved because it receives its arterial supply just proximal to the pulp space.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  <p:pic>
        <p:nvPicPr>
          <p:cNvPr id="28674" name="Picture 2" descr="http://farm2.static.flickr.com/1214/5162636136_b1e1fb55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371600"/>
            <a:ext cx="3724275" cy="4965700"/>
          </a:xfrm>
          <a:prstGeom prst="rect">
            <a:avLst/>
          </a:prstGeom>
          <a:noFill/>
        </p:spPr>
      </p:pic>
      <p:pic>
        <p:nvPicPr>
          <p:cNvPr id="5" name="Picture 4" descr="4E76C370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50000" t="30000" r="15833" b="45556"/>
          <a:stretch>
            <a:fillRect/>
          </a:stretch>
        </p:blipFill>
        <p:spPr bwMode="auto">
          <a:xfrm>
            <a:off x="5105400" y="4114801"/>
            <a:ext cx="3843569" cy="221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533400"/>
            <a:ext cx="5576918" cy="6110310"/>
          </a:xfrm>
        </p:spPr>
        <p:txBody>
          <a:bodyPr/>
          <a:lstStyle/>
          <a:p>
            <a:pPr>
              <a:buNone/>
            </a:pPr>
            <a:r>
              <a:rPr lang="en-US" sz="2800" b="1" u="sng" dirty="0" smtClean="0">
                <a:latin typeface="Cooper Black" pitchFamily="18" charset="0"/>
              </a:rPr>
              <a:t>SURGICAL TREATMENT</a:t>
            </a:r>
          </a:p>
          <a:p>
            <a:endParaRPr lang="en-US" sz="2800" b="1" dirty="0" smtClean="0">
              <a:latin typeface="Cooper Black" pitchFamily="18" charset="0"/>
            </a:endParaRPr>
          </a:p>
          <a:p>
            <a:r>
              <a:rPr lang="en-US" b="1" dirty="0" smtClean="0"/>
              <a:t>Longitudinal </a:t>
            </a:r>
            <a:r>
              <a:rPr lang="en-US" b="1" dirty="0" err="1" smtClean="0"/>
              <a:t>volar</a:t>
            </a:r>
            <a:r>
              <a:rPr lang="en-US" b="1" dirty="0" smtClean="0"/>
              <a:t> incision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Unilateral longitudinal incision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Bilateral longitudinal incision</a:t>
            </a:r>
            <a:endParaRPr lang="en-IN" b="1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981200"/>
            <a:ext cx="3733800" cy="443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26" y="0"/>
            <a:ext cx="8786874" cy="990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Infection Of Medial </a:t>
            </a:r>
            <a:r>
              <a:rPr lang="en-US" sz="3600" b="1" dirty="0" err="1" smtClean="0">
                <a:solidFill>
                  <a:schemeClr val="tx1"/>
                </a:solidFill>
              </a:rPr>
              <a:t>Palmar</a:t>
            </a:r>
            <a:r>
              <a:rPr lang="en-US" sz="3600" b="1" dirty="0" smtClean="0">
                <a:solidFill>
                  <a:schemeClr val="tx1"/>
                </a:solidFill>
              </a:rPr>
              <a:t> Space</a:t>
            </a:r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500150"/>
            <a:ext cx="5000660" cy="535785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Infection reaches from a </a:t>
            </a:r>
            <a:r>
              <a:rPr lang="en-US" sz="2400" b="1" dirty="0" err="1" smtClean="0"/>
              <a:t>lumbrical</a:t>
            </a:r>
            <a:r>
              <a:rPr lang="en-US" sz="2400" b="1" dirty="0" smtClean="0"/>
              <a:t>  canal or infected tendon sheath.</a:t>
            </a:r>
          </a:p>
          <a:p>
            <a:endParaRPr lang="en-US" sz="2400" b="1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514600"/>
            <a:ext cx="4800600" cy="3581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Infection Of </a:t>
            </a:r>
            <a:r>
              <a:rPr lang="en-US" sz="3600" b="1" dirty="0" err="1" smtClean="0">
                <a:solidFill>
                  <a:schemeClr val="tx1"/>
                </a:solidFill>
              </a:rPr>
              <a:t>Thenar</a:t>
            </a:r>
            <a:r>
              <a:rPr lang="en-US" sz="3600" b="1" dirty="0" smtClean="0">
                <a:solidFill>
                  <a:schemeClr val="tx1"/>
                </a:solidFill>
              </a:rPr>
              <a:t> Space</a:t>
            </a:r>
            <a:endParaRPr lang="en-IN" sz="2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28712"/>
            <a:ext cx="4643470" cy="5429288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Lies under </a:t>
            </a:r>
            <a:r>
              <a:rPr lang="en-US" b="1" dirty="0" err="1" smtClean="0"/>
              <a:t>palmar</a:t>
            </a:r>
            <a:r>
              <a:rPr lang="en-US" b="1" dirty="0" smtClean="0"/>
              <a:t> fascia.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Bounded dorsally by transverse head of adductor </a:t>
            </a:r>
            <a:r>
              <a:rPr lang="en-US" b="1" dirty="0" err="1" smtClean="0"/>
              <a:t>pollicis</a:t>
            </a:r>
            <a:r>
              <a:rPr lang="en-US" b="1" dirty="0" smtClean="0"/>
              <a:t>.</a:t>
            </a:r>
          </a:p>
          <a:p>
            <a:pPr>
              <a:lnSpc>
                <a:spcPct val="200000"/>
              </a:lnSpc>
              <a:buNone/>
            </a:pPr>
            <a:r>
              <a:rPr lang="en-US" b="1" dirty="0" smtClean="0"/>
              <a:t>    </a:t>
            </a:r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85926"/>
            <a:ext cx="4176716" cy="4000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90"/>
            <a:ext cx="8786874" cy="77631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Web Space Infection</a:t>
            </a:r>
            <a:endParaRPr lang="en-IN" sz="2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4291042" cy="5286412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Most common site after involvement of  pulp spaces.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Pus mostly gathers near </a:t>
            </a:r>
            <a:r>
              <a:rPr lang="en-US" b="1" dirty="0" err="1" smtClean="0"/>
              <a:t>palmar</a:t>
            </a:r>
            <a:r>
              <a:rPr lang="en-US" b="1" dirty="0" smtClean="0"/>
              <a:t> space but may spread.</a:t>
            </a:r>
          </a:p>
          <a:p>
            <a:endParaRPr lang="en-US" sz="2400" dirty="0" smtClean="0"/>
          </a:p>
          <a:p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855363" y="1545437"/>
            <a:ext cx="3624274" cy="4343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5029200"/>
          </a:xfrm>
        </p:spPr>
        <p:txBody>
          <a:bodyPr>
            <a:normAutofit lnSpcReduction="10000"/>
          </a:bodyPr>
          <a:lstStyle/>
          <a:p>
            <a:pPr lvl="0"/>
            <a:endParaRPr lang="en-US" dirty="0" smtClean="0"/>
          </a:p>
          <a:p>
            <a:pPr lvl="0"/>
            <a:r>
              <a:rPr lang="en-US" sz="2600" b="1" dirty="0" smtClean="0"/>
              <a:t>Arrangement of the fascia and </a:t>
            </a:r>
            <a:r>
              <a:rPr lang="en-US" sz="2600" b="1" dirty="0" err="1" smtClean="0"/>
              <a:t>fascial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septae</a:t>
            </a:r>
            <a:r>
              <a:rPr lang="en-US" sz="2600" b="1" dirty="0" smtClean="0"/>
              <a:t> in the hand is such that they form many spaces.</a:t>
            </a:r>
            <a:endParaRPr lang="en-IN" sz="2600" b="1" dirty="0" smtClean="0"/>
          </a:p>
          <a:p>
            <a:pPr lvl="0"/>
            <a:endParaRPr lang="en-US" sz="2600" b="1" dirty="0" smtClean="0"/>
          </a:p>
          <a:p>
            <a:r>
              <a:rPr lang="en-IN" sz="2800" b="1" dirty="0" err="1" smtClean="0"/>
              <a:t>Fascial</a:t>
            </a:r>
            <a:r>
              <a:rPr lang="en-IN" sz="2800" b="1" dirty="0" smtClean="0"/>
              <a:t> spaces of the palm are potential spaces filled with loose connective tissue. </a:t>
            </a:r>
          </a:p>
          <a:p>
            <a:pPr lvl="0"/>
            <a:endParaRPr lang="en-US" sz="2600" b="1" dirty="0" smtClean="0"/>
          </a:p>
          <a:p>
            <a:pPr lvl="0"/>
            <a:r>
              <a:rPr lang="en-US" sz="2600" b="1" dirty="0" smtClean="0"/>
              <a:t>Spaces are of surgical importance because they may become infected and distended with pus.</a:t>
            </a:r>
          </a:p>
          <a:p>
            <a:pPr lvl="0"/>
            <a:endParaRPr lang="en-US" sz="2600" b="1" dirty="0" smtClean="0"/>
          </a:p>
          <a:p>
            <a:r>
              <a:rPr lang="en-IN" sz="2400" b="1" dirty="0" smtClean="0"/>
              <a:t>Their boundaries are important clinically because they may limit the spread of infection in the palm.</a:t>
            </a:r>
            <a:endParaRPr lang="en-IN" sz="2600" b="1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5630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Infection Of Radial 0r </a:t>
            </a:r>
            <a:r>
              <a:rPr lang="en-US" sz="4000" b="1" dirty="0" err="1" smtClean="0">
                <a:solidFill>
                  <a:schemeClr val="tx1"/>
                </a:solidFill>
              </a:rPr>
              <a:t>Ulnar</a:t>
            </a:r>
            <a:r>
              <a:rPr lang="en-US" sz="4000" b="1" dirty="0" smtClean="0">
                <a:solidFill>
                  <a:schemeClr val="tx1"/>
                </a:solidFill>
              </a:rPr>
              <a:t> Bursa</a:t>
            </a:r>
            <a:endParaRPr lang="en-IN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85836"/>
            <a:ext cx="4714908" cy="5572164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May spread to radial bursa.</a:t>
            </a:r>
          </a:p>
          <a:p>
            <a:pPr marL="411163" indent="-47625">
              <a:lnSpc>
                <a:spcPct val="250000"/>
              </a:lnSpc>
              <a:buNone/>
            </a:pPr>
            <a:endParaRPr lang="en-US" b="1" dirty="0" smtClean="0"/>
          </a:p>
          <a:p>
            <a:endParaRPr lang="en-US" dirty="0" smtClean="0"/>
          </a:p>
          <a:p>
            <a:endParaRPr lang="en-IN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76374"/>
            <a:ext cx="3870330" cy="467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Infection Of Dorsum Of Hand</a:t>
            </a:r>
            <a:endParaRPr lang="en-IN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00174"/>
            <a:ext cx="3976718" cy="5143536"/>
          </a:xfrm>
        </p:spPr>
        <p:txBody>
          <a:bodyPr/>
          <a:lstStyle/>
          <a:p>
            <a:pPr marL="342900"/>
            <a:endParaRPr lang="en-US" b="1" dirty="0" smtClean="0"/>
          </a:p>
          <a:p>
            <a:pPr marL="342900"/>
            <a:r>
              <a:rPr lang="en-US" b="1" dirty="0" smtClean="0"/>
              <a:t>Dorsum swells but pus seldom collects.</a:t>
            </a:r>
          </a:p>
          <a:p>
            <a:pPr marL="342900"/>
            <a:endParaRPr lang="en-US" b="1" dirty="0" smtClean="0"/>
          </a:p>
          <a:p>
            <a:pPr marL="342900"/>
            <a:endParaRPr lang="en-US" b="1" dirty="0" smtClean="0"/>
          </a:p>
          <a:p>
            <a:pPr marL="342900"/>
            <a:r>
              <a:rPr lang="en-US" b="1" dirty="0" smtClean="0"/>
              <a:t>If pus collects it is subcutaneous.</a:t>
            </a:r>
          </a:p>
          <a:p>
            <a:pPr>
              <a:lnSpc>
                <a:spcPct val="200000"/>
              </a:lnSpc>
              <a:buNone/>
            </a:pPr>
            <a:r>
              <a:rPr lang="en-US" b="1" dirty="0" smtClean="0"/>
              <a:t>    </a:t>
            </a:r>
            <a:endParaRPr lang="en-US" dirty="0" smtClean="0"/>
          </a:p>
          <a:p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828800"/>
            <a:ext cx="3733800" cy="40814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-142900"/>
            <a:ext cx="8786874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Pyogenic</a:t>
            </a:r>
            <a:r>
              <a:rPr lang="en-US" sz="4000" b="1" dirty="0" smtClean="0">
                <a:solidFill>
                  <a:schemeClr val="tx1"/>
                </a:solidFill>
              </a:rPr>
              <a:t> Flexor </a:t>
            </a:r>
            <a:r>
              <a:rPr lang="en-US" sz="4000" b="1" dirty="0" err="1" smtClean="0">
                <a:solidFill>
                  <a:schemeClr val="tx1"/>
                </a:solidFill>
              </a:rPr>
              <a:t>Tenosynovitis</a:t>
            </a:r>
            <a:endParaRPr lang="en-IN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00174"/>
            <a:ext cx="4643470" cy="5214974"/>
          </a:xfrm>
        </p:spPr>
        <p:txBody>
          <a:bodyPr>
            <a:normAutofit/>
          </a:bodyPr>
          <a:lstStyle/>
          <a:p>
            <a:r>
              <a:rPr lang="en-US" b="1" dirty="0" smtClean="0"/>
              <a:t>Closed space infection in of flexor tendon sheath of digit.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Results from penetrating trauma or </a:t>
            </a:r>
            <a:r>
              <a:rPr lang="en-US" b="1" dirty="0" err="1" smtClean="0"/>
              <a:t>hematogenous</a:t>
            </a:r>
            <a:r>
              <a:rPr lang="en-US" b="1" dirty="0" smtClean="0"/>
              <a:t> spreading.</a:t>
            </a:r>
          </a:p>
          <a:p>
            <a:endParaRPr lang="en-US" dirty="0" smtClean="0"/>
          </a:p>
          <a:p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428736"/>
            <a:ext cx="307183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071942"/>
            <a:ext cx="34528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571480"/>
            <a:ext cx="4929222" cy="6143668"/>
          </a:xfrm>
        </p:spPr>
        <p:txBody>
          <a:bodyPr/>
          <a:lstStyle/>
          <a:p>
            <a:pPr>
              <a:buNone/>
            </a:pPr>
            <a:r>
              <a:rPr lang="en-US" sz="2800" b="1" u="sng" dirty="0" smtClean="0">
                <a:latin typeface="Cooper Black" pitchFamily="18" charset="0"/>
              </a:rPr>
              <a:t>SURGICAL TREATMENT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/>
              <a:t>Two methods:</a:t>
            </a:r>
          </a:p>
          <a:p>
            <a:pPr marL="457200" indent="-457200">
              <a:lnSpc>
                <a:spcPct val="200000"/>
              </a:lnSpc>
              <a:buNone/>
            </a:pPr>
            <a:r>
              <a:rPr lang="en-US" sz="2400" b="1" dirty="0" smtClean="0">
                <a:latin typeface="Cooper Black" pitchFamily="18" charset="0"/>
              </a:rPr>
              <a:t>Closed irrigation- </a:t>
            </a:r>
            <a:r>
              <a:rPr lang="en-US" sz="2400" b="1" dirty="0" smtClean="0"/>
              <a:t>2 incisions</a:t>
            </a:r>
          </a:p>
          <a:p>
            <a:r>
              <a:rPr lang="en-US" sz="2400" b="1" dirty="0" smtClean="0"/>
              <a:t>Proximal</a:t>
            </a:r>
          </a:p>
          <a:p>
            <a:r>
              <a:rPr lang="en-US" sz="2400" b="1" dirty="0" smtClean="0"/>
              <a:t>Distal</a:t>
            </a:r>
          </a:p>
          <a:p>
            <a:endParaRPr lang="en-US" sz="2400" b="1" dirty="0" smtClean="0"/>
          </a:p>
          <a:p>
            <a:pPr marL="457200" indent="-457200">
              <a:buNone/>
            </a:pPr>
            <a:r>
              <a:rPr lang="en-US" sz="2400" b="1" dirty="0" smtClean="0">
                <a:latin typeface="Cooper Black" pitchFamily="18" charset="0"/>
              </a:rPr>
              <a:t>Open drainage and debridement</a:t>
            </a:r>
            <a:r>
              <a:rPr lang="en-US" sz="2400" b="1" dirty="0" smtClean="0"/>
              <a:t>- 2 incisions</a:t>
            </a:r>
          </a:p>
          <a:p>
            <a:r>
              <a:rPr lang="en-US" sz="2400" b="1" dirty="0" smtClean="0"/>
              <a:t>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- Over pulley.</a:t>
            </a:r>
          </a:p>
          <a:p>
            <a:r>
              <a:rPr lang="en-US" sz="2400" b="1" dirty="0" smtClean="0"/>
              <a:t>2</a:t>
            </a:r>
            <a:r>
              <a:rPr lang="en-US" sz="2400" b="1" baseline="30000" dirty="0" smtClean="0"/>
              <a:t>nd</a:t>
            </a:r>
            <a:r>
              <a:rPr lang="en-US" sz="2400" b="1" dirty="0" smtClean="0"/>
              <a:t> – Over digit.</a:t>
            </a:r>
          </a:p>
          <a:p>
            <a:endParaRPr lang="en-US" sz="2400" dirty="0" smtClean="0"/>
          </a:p>
          <a:p>
            <a:endParaRPr lang="en-US" sz="2400" dirty="0" smtClean="0">
              <a:latin typeface="Cooper Black" pitchFamily="18" charset="0"/>
            </a:endParaRPr>
          </a:p>
          <a:p>
            <a:endParaRPr lang="en-IN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785794"/>
            <a:ext cx="3786182" cy="566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152400"/>
            <a:ext cx="3886200" cy="2209800"/>
          </a:xfrm>
        </p:spPr>
        <p:txBody>
          <a:bodyPr anchor="t"/>
          <a:lstStyle/>
          <a:p>
            <a:r>
              <a:rPr lang="en-US" sz="3600" b="1" dirty="0" smtClean="0"/>
              <a:t>Incisions for drainage of abscess</a:t>
            </a:r>
            <a:endParaRPr lang="en-IN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4953000" cy="563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4754" t="35714" b="12551"/>
          <a:stretch>
            <a:fillRect/>
          </a:stretch>
        </p:blipFill>
        <p:spPr>
          <a:xfrm>
            <a:off x="5181600" y="2286000"/>
            <a:ext cx="3771404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2900"/>
            <a:ext cx="8858312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Infection Of Pulp Spaces</a:t>
            </a:r>
            <a:endParaRPr lang="en-IN" sz="2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71588"/>
            <a:ext cx="4857784" cy="5286412"/>
          </a:xfrm>
        </p:spPr>
        <p:txBody>
          <a:bodyPr>
            <a:norm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Most common hand infection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Fibrous compartments cause throbbing pain.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>
                <a:latin typeface="Cooper Black" pitchFamily="18" charset="0"/>
              </a:rPr>
              <a:t> </a:t>
            </a:r>
            <a:endParaRPr lang="en-US" dirty="0" smtClean="0"/>
          </a:p>
          <a:p>
            <a:endParaRPr lang="en-IN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4432304" cy="385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2590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MULTIPLE CHOICE </a:t>
            </a:r>
          </a:p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4400" dirty="0" smtClean="0"/>
              <a:t>QUESTIONS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Question 1</a:t>
            </a:r>
            <a:endParaRPr lang="en-IN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Which of the following is </a:t>
            </a:r>
            <a:r>
              <a:rPr lang="en-US" b="1" u="sng" dirty="0" smtClean="0"/>
              <a:t>NOT</a:t>
            </a:r>
            <a:r>
              <a:rPr lang="en-US" b="1" dirty="0" smtClean="0"/>
              <a:t> a </a:t>
            </a:r>
            <a:r>
              <a:rPr lang="en-US" b="1" dirty="0" err="1" smtClean="0"/>
              <a:t>palmar</a:t>
            </a:r>
            <a:r>
              <a:rPr lang="en-US" b="1" dirty="0" smtClean="0"/>
              <a:t> </a:t>
            </a:r>
            <a:r>
              <a:rPr lang="en-US" b="1" dirty="0" err="1" smtClean="0"/>
              <a:t>fascial</a:t>
            </a:r>
            <a:r>
              <a:rPr lang="en-US" b="1" dirty="0" smtClean="0"/>
              <a:t> space</a:t>
            </a:r>
          </a:p>
          <a:p>
            <a:pPr lvl="1"/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1. </a:t>
            </a:r>
            <a:r>
              <a:rPr lang="en-US" b="1" dirty="0" err="1" smtClean="0">
                <a:solidFill>
                  <a:schemeClr val="tx1"/>
                </a:solidFill>
              </a:rPr>
              <a:t>Thenar</a:t>
            </a:r>
            <a:r>
              <a:rPr lang="en-US" b="1" dirty="0" smtClean="0">
                <a:solidFill>
                  <a:schemeClr val="tx1"/>
                </a:solidFill>
              </a:rPr>
              <a:t> space</a:t>
            </a:r>
          </a:p>
          <a:p>
            <a:pPr lvl="1"/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 err="1" smtClean="0">
                <a:solidFill>
                  <a:schemeClr val="tx1"/>
                </a:solidFill>
              </a:rPr>
              <a:t>Midpalmar</a:t>
            </a:r>
            <a:r>
              <a:rPr lang="en-US" b="1" dirty="0" smtClean="0">
                <a:solidFill>
                  <a:schemeClr val="tx1"/>
                </a:solidFill>
              </a:rPr>
              <a:t> space</a:t>
            </a:r>
          </a:p>
          <a:p>
            <a:pPr lvl="1"/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3. Space of </a:t>
            </a:r>
            <a:r>
              <a:rPr lang="en-US" b="1" dirty="0" err="1" smtClean="0">
                <a:solidFill>
                  <a:schemeClr val="tx1"/>
                </a:solidFill>
              </a:rPr>
              <a:t>Parona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/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4. Web space</a:t>
            </a:r>
          </a:p>
          <a:p>
            <a:pPr lvl="1"/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Question 2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The digital synovial sheath of which finger communicates with the </a:t>
            </a:r>
            <a:r>
              <a:rPr lang="en-US" b="1" dirty="0" err="1" smtClean="0"/>
              <a:t>ulnar</a:t>
            </a:r>
            <a:r>
              <a:rPr lang="en-US" b="1" dirty="0" smtClean="0"/>
              <a:t> bursa</a:t>
            </a:r>
          </a:p>
          <a:p>
            <a:pPr lvl="1"/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1.  Index finger</a:t>
            </a:r>
          </a:p>
          <a:p>
            <a:pPr lvl="1"/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2. Middle finger</a:t>
            </a:r>
          </a:p>
          <a:p>
            <a:pPr lvl="1"/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3. Ring finger</a:t>
            </a:r>
          </a:p>
          <a:p>
            <a:pPr lvl="1"/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4. Little finger</a:t>
            </a:r>
          </a:p>
          <a:p>
            <a:pPr lvl="1"/>
            <a:endParaRPr lang="en-IN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Question 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613648" cy="5181600"/>
          </a:xfrm>
        </p:spPr>
        <p:txBody>
          <a:bodyPr>
            <a:normAutofit/>
          </a:bodyPr>
          <a:lstStyle/>
          <a:p>
            <a:r>
              <a:rPr lang="en-US" b="1" dirty="0" smtClean="0"/>
              <a:t>Which of the following is a content of the </a:t>
            </a:r>
            <a:r>
              <a:rPr lang="en-US" b="1" dirty="0" err="1" smtClean="0"/>
              <a:t>Thenar</a:t>
            </a:r>
            <a:r>
              <a:rPr lang="en-US" b="1" dirty="0" smtClean="0"/>
              <a:t> space?</a:t>
            </a:r>
          </a:p>
          <a:p>
            <a:pPr lvl="1"/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1. Tendon of flexor </a:t>
            </a:r>
            <a:r>
              <a:rPr lang="en-US" b="1" dirty="0" err="1" smtClean="0">
                <a:solidFill>
                  <a:schemeClr val="tx1"/>
                </a:solidFill>
              </a:rPr>
              <a:t>carpi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radialis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/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2. Tendon of flexor </a:t>
            </a:r>
            <a:r>
              <a:rPr lang="en-US" b="1" dirty="0" err="1" smtClean="0">
                <a:solidFill>
                  <a:schemeClr val="tx1"/>
                </a:solidFill>
              </a:rPr>
              <a:t>carpi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ulnaris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/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3. Tendon of flexor </a:t>
            </a:r>
            <a:r>
              <a:rPr lang="en-US" b="1" dirty="0" err="1" smtClean="0">
                <a:solidFill>
                  <a:schemeClr val="tx1"/>
                </a:solidFill>
              </a:rPr>
              <a:t>pollicis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longus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/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4. Tendon of flexor </a:t>
            </a:r>
            <a:r>
              <a:rPr lang="en-US" b="1" dirty="0" err="1" smtClean="0">
                <a:solidFill>
                  <a:schemeClr val="tx1"/>
                </a:solidFill>
              </a:rPr>
              <a:t>digitorum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superficialis</a:t>
            </a:r>
            <a:r>
              <a:rPr lang="en-US" b="1" dirty="0" smtClean="0">
                <a:solidFill>
                  <a:schemeClr val="tx1"/>
                </a:solidFill>
              </a:rPr>
              <a:t> for middle finger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Spaces Of Forearm &amp; Hand</a:t>
            </a:r>
            <a:endParaRPr lang="en-IN" b="1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447800"/>
            <a:ext cx="7086600" cy="5410200"/>
          </a:xfrm>
        </p:spPr>
        <p:txBody>
          <a:bodyPr>
            <a:normAutofit/>
          </a:bodyPr>
          <a:lstStyle/>
          <a:p>
            <a:pPr marL="533400" indent="-533400"/>
            <a:r>
              <a:rPr lang="en-US" sz="2200" b="1" dirty="0" smtClean="0"/>
              <a:t>FOREARM SPACE OF PARONA</a:t>
            </a:r>
          </a:p>
          <a:p>
            <a:pPr marL="533400" indent="-533400" eaLnBrk="1" hangingPunct="1"/>
            <a:endParaRPr lang="en-US" sz="2200" b="1" dirty="0" smtClean="0"/>
          </a:p>
          <a:p>
            <a:pPr marL="533400" indent="-533400" eaLnBrk="1" hangingPunct="1"/>
            <a:r>
              <a:rPr lang="en-US" sz="2200" b="1" dirty="0" smtClean="0"/>
              <a:t>PALMAR SPACES</a:t>
            </a:r>
          </a:p>
          <a:p>
            <a:pPr marL="853440" lvl="1" indent="-533400">
              <a:buFont typeface="Wingdings" pitchFamily="2" charset="2"/>
              <a:buAutoNum type="arabicPeriod"/>
            </a:pPr>
            <a:r>
              <a:rPr lang="en-US" sz="2100" b="1" dirty="0" err="1" smtClean="0">
                <a:solidFill>
                  <a:srgbClr val="050FCD"/>
                </a:solidFill>
              </a:rPr>
              <a:t>Thenar</a:t>
            </a:r>
            <a:r>
              <a:rPr lang="en-US" sz="2100" b="1" dirty="0" smtClean="0">
                <a:solidFill>
                  <a:srgbClr val="050FCD"/>
                </a:solidFill>
              </a:rPr>
              <a:t> space</a:t>
            </a:r>
          </a:p>
          <a:p>
            <a:pPr marL="853440" lvl="1" indent="-533400">
              <a:buFont typeface="Wingdings" pitchFamily="2" charset="2"/>
              <a:buAutoNum type="arabicPeriod"/>
            </a:pPr>
            <a:r>
              <a:rPr lang="en-US" sz="2100" b="1" dirty="0" err="1" smtClean="0">
                <a:solidFill>
                  <a:srgbClr val="050FCD"/>
                </a:solidFill>
              </a:rPr>
              <a:t>Midpalmar</a:t>
            </a:r>
            <a:r>
              <a:rPr lang="en-US" sz="2100" b="1" dirty="0" smtClean="0">
                <a:solidFill>
                  <a:srgbClr val="050FCD"/>
                </a:solidFill>
              </a:rPr>
              <a:t> space</a:t>
            </a:r>
          </a:p>
          <a:p>
            <a:pPr marL="853440" lvl="1" indent="-533400">
              <a:buFont typeface="Wingdings" pitchFamily="2" charset="2"/>
              <a:buAutoNum type="arabicPeriod"/>
            </a:pPr>
            <a:r>
              <a:rPr lang="en-US" sz="2100" b="1" dirty="0" smtClean="0">
                <a:solidFill>
                  <a:srgbClr val="050FCD"/>
                </a:solidFill>
              </a:rPr>
              <a:t>Web space </a:t>
            </a:r>
          </a:p>
          <a:p>
            <a:pPr marL="853440" lvl="1" indent="-533400">
              <a:buNone/>
            </a:pPr>
            <a:r>
              <a:rPr lang="en-US" sz="1800" b="1" dirty="0" smtClean="0">
                <a:solidFill>
                  <a:srgbClr val="050FCD"/>
                </a:solidFill>
              </a:rPr>
              <a:t>	</a:t>
            </a:r>
            <a:r>
              <a:rPr lang="en-US" sz="2000" b="1" dirty="0" smtClean="0">
                <a:solidFill>
                  <a:srgbClr val="050FCD"/>
                </a:solidFill>
              </a:rPr>
              <a:t>	</a:t>
            </a:r>
          </a:p>
          <a:p>
            <a:pPr marL="533400" indent="-533400" eaLnBrk="1" hangingPunct="1"/>
            <a:r>
              <a:rPr lang="en-US" sz="2200" b="1" dirty="0" smtClean="0"/>
              <a:t>DORSAL SPACES OF HAND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z="2000" b="1" dirty="0" smtClean="0">
                <a:solidFill>
                  <a:srgbClr val="050FCD"/>
                </a:solidFill>
              </a:rPr>
              <a:t>Dorsal subcutaneous space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en-US" sz="2000" b="1" dirty="0" smtClean="0">
                <a:solidFill>
                  <a:srgbClr val="050FCD"/>
                </a:solidFill>
              </a:rPr>
              <a:t>Dorsal </a:t>
            </a:r>
            <a:r>
              <a:rPr lang="en-US" sz="2000" b="1" dirty="0" err="1" smtClean="0">
                <a:solidFill>
                  <a:srgbClr val="050FCD"/>
                </a:solidFill>
              </a:rPr>
              <a:t>subaponeurotic</a:t>
            </a:r>
            <a:r>
              <a:rPr lang="en-US" sz="2000" b="1" dirty="0" smtClean="0">
                <a:solidFill>
                  <a:srgbClr val="050FCD"/>
                </a:solidFill>
              </a:rPr>
              <a:t> space</a:t>
            </a:r>
            <a:r>
              <a:rPr lang="en-US" sz="1700" b="1" dirty="0" smtClean="0">
                <a:solidFill>
                  <a:srgbClr val="050FCD"/>
                </a:solidFill>
              </a:rPr>
              <a:t>	</a:t>
            </a:r>
          </a:p>
          <a:p>
            <a:pPr marL="533400" indent="-533400"/>
            <a:endParaRPr lang="en-US" sz="1700" b="1" dirty="0" smtClean="0"/>
          </a:p>
          <a:p>
            <a:pPr marL="533400" indent="-533400"/>
            <a:r>
              <a:rPr lang="en-US" sz="2200" b="1" dirty="0" smtClean="0"/>
              <a:t>SUPERFICIAL PULP SPACE OF FINGERS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685800" y="609600"/>
            <a:ext cx="6092952" cy="60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 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/>
          </a:bodyPr>
          <a:lstStyle/>
          <a:p>
            <a:r>
              <a:rPr lang="en-US" b="1" dirty="0" smtClean="0"/>
              <a:t>The posterior boundary  of the </a:t>
            </a:r>
            <a:r>
              <a:rPr lang="en-US" b="1" dirty="0" err="1" smtClean="0"/>
              <a:t>midpalmar</a:t>
            </a:r>
            <a:r>
              <a:rPr lang="en-US" b="1" dirty="0" smtClean="0"/>
              <a:t> space is formed by all </a:t>
            </a:r>
            <a:r>
              <a:rPr lang="en-US" b="1" u="sng" dirty="0" smtClean="0"/>
              <a:t>EXCEPT</a:t>
            </a:r>
          </a:p>
          <a:p>
            <a:pPr lvl="1"/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1. </a:t>
            </a:r>
            <a:r>
              <a:rPr lang="en-US" b="1" dirty="0" err="1" smtClean="0">
                <a:solidFill>
                  <a:schemeClr val="tx1"/>
                </a:solidFill>
              </a:rPr>
              <a:t>Palmar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interossei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2. </a:t>
            </a:r>
            <a:r>
              <a:rPr lang="en-US" b="1" dirty="0" smtClean="0">
                <a:solidFill>
                  <a:schemeClr val="tx1"/>
                </a:solidFill>
              </a:rPr>
              <a:t>Dorsal  </a:t>
            </a:r>
            <a:r>
              <a:rPr lang="en-US" b="1" dirty="0" err="1" smtClean="0">
                <a:solidFill>
                  <a:schemeClr val="tx1"/>
                </a:solidFill>
              </a:rPr>
              <a:t>interossei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/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3. </a:t>
            </a:r>
            <a:r>
              <a:rPr lang="en-US" b="1" dirty="0" err="1" smtClean="0">
                <a:solidFill>
                  <a:schemeClr val="tx1"/>
                </a:solidFill>
              </a:rPr>
              <a:t>Lumbricals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/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4. Fascia covering medial part of transverse head of adductor </a:t>
            </a:r>
            <a:r>
              <a:rPr lang="en-US" b="1" dirty="0" err="1" smtClean="0">
                <a:solidFill>
                  <a:schemeClr val="tx1"/>
                </a:solidFill>
              </a:rPr>
              <a:t>pollicis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Question 5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763000" cy="4953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All of the following statements about the pulp space are true </a:t>
            </a:r>
            <a:r>
              <a:rPr lang="en-US" b="1" u="sng" dirty="0" smtClean="0"/>
              <a:t>EXCEPT</a:t>
            </a:r>
          </a:p>
          <a:p>
            <a:pPr lvl="1"/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1.  Present at the finger tips</a:t>
            </a:r>
          </a:p>
          <a:p>
            <a:pPr lvl="1"/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2. Fat present in </a:t>
            </a:r>
            <a:r>
              <a:rPr lang="en-US" b="1" dirty="0" err="1" smtClean="0">
                <a:solidFill>
                  <a:schemeClr val="tx1"/>
                </a:solidFill>
              </a:rPr>
              <a:t>loculated</a:t>
            </a:r>
            <a:r>
              <a:rPr lang="en-US" b="1" dirty="0" smtClean="0">
                <a:solidFill>
                  <a:schemeClr val="tx1"/>
                </a:solidFill>
              </a:rPr>
              <a:t> compartments</a:t>
            </a:r>
          </a:p>
          <a:p>
            <a:pPr lvl="1"/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3. Infection may cause necrosis of </a:t>
            </a:r>
            <a:r>
              <a:rPr lang="en-US" b="1" dirty="0" err="1" smtClean="0">
                <a:solidFill>
                  <a:schemeClr val="tx1"/>
                </a:solidFill>
              </a:rPr>
              <a:t>diaphysis</a:t>
            </a:r>
            <a:r>
              <a:rPr lang="en-US" b="1" dirty="0" smtClean="0">
                <a:solidFill>
                  <a:schemeClr val="tx1"/>
                </a:solidFill>
              </a:rPr>
              <a:t> in children</a:t>
            </a:r>
          </a:p>
          <a:p>
            <a:pPr lvl="1"/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4. Pulp space infections are usually painless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reeform 3"/>
          <p:cNvSpPr/>
          <p:nvPr/>
        </p:nvSpPr>
        <p:spPr>
          <a:xfrm>
            <a:off x="1285852" y="2786058"/>
            <a:ext cx="6968959" cy="1569660"/>
          </a:xfrm>
          <a:custGeom>
            <a:avLst/>
            <a:gdLst>
              <a:gd name="connsiteX0" fmla="*/ 0 w 5083596"/>
              <a:gd name="connsiteY0" fmla="*/ 0 h 967978"/>
              <a:gd name="connsiteX1" fmla="*/ 80652 w 5083596"/>
              <a:gd name="connsiteY1" fmla="*/ 10 h 967978"/>
              <a:gd name="connsiteX2" fmla="*/ 5083596 w 5083596"/>
              <a:gd name="connsiteY2" fmla="*/ 80671 h 967978"/>
              <a:gd name="connsiteX3" fmla="*/ 5083596 w 5083596"/>
              <a:gd name="connsiteY3" fmla="*/ 887316 h 967978"/>
              <a:gd name="connsiteX4" fmla="*/ 80652 w 5083596"/>
              <a:gd name="connsiteY4" fmla="*/ 967968 h 967978"/>
              <a:gd name="connsiteX5" fmla="*/ 0 w 5083596"/>
              <a:gd name="connsiteY5" fmla="*/ 967978 h 967978"/>
              <a:gd name="connsiteX6" fmla="*/ 0 w 5083596"/>
              <a:gd name="connsiteY6" fmla="*/ 0 h 967978"/>
              <a:gd name="connsiteX0" fmla="*/ 0 w 5083596"/>
              <a:gd name="connsiteY0" fmla="*/ 0 h 967978"/>
              <a:gd name="connsiteX1" fmla="*/ 80652 w 5083596"/>
              <a:gd name="connsiteY1" fmla="*/ 10 h 967978"/>
              <a:gd name="connsiteX2" fmla="*/ 5083596 w 5083596"/>
              <a:gd name="connsiteY2" fmla="*/ 80671 h 967978"/>
              <a:gd name="connsiteX3" fmla="*/ 5083596 w 5083596"/>
              <a:gd name="connsiteY3" fmla="*/ 887316 h 967978"/>
              <a:gd name="connsiteX4" fmla="*/ 80652 w 5083596"/>
              <a:gd name="connsiteY4" fmla="*/ 967968 h 967978"/>
              <a:gd name="connsiteX5" fmla="*/ 0 w 5083596"/>
              <a:gd name="connsiteY5" fmla="*/ 967978 h 967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3596" h="967978" stroke="0" extrusionOk="0">
                <a:moveTo>
                  <a:pt x="0" y="0"/>
                </a:moveTo>
                <a:lnTo>
                  <a:pt x="80652" y="10"/>
                </a:lnTo>
                <a:cubicBezTo>
                  <a:pt x="2856666" y="709"/>
                  <a:pt x="5083901" y="36618"/>
                  <a:pt x="5083596" y="80671"/>
                </a:cubicBezTo>
                <a:lnTo>
                  <a:pt x="5083596" y="887316"/>
                </a:lnTo>
                <a:cubicBezTo>
                  <a:pt x="5083596" y="931365"/>
                  <a:pt x="2856449" y="967269"/>
                  <a:pt x="80652" y="967968"/>
                </a:cubicBezTo>
                <a:lnTo>
                  <a:pt x="0" y="967978"/>
                </a:lnTo>
                <a:lnTo>
                  <a:pt x="0" y="0"/>
                </a:lnTo>
                <a:close/>
              </a:path>
              <a:path w="5083596" h="967978" fill="none">
                <a:moveTo>
                  <a:pt x="0" y="0"/>
                </a:moveTo>
                <a:lnTo>
                  <a:pt x="80652" y="10"/>
                </a:lnTo>
                <a:cubicBezTo>
                  <a:pt x="2856666" y="709"/>
                  <a:pt x="5083901" y="36618"/>
                  <a:pt x="5083596" y="80671"/>
                </a:cubicBezTo>
                <a:lnTo>
                  <a:pt x="5083596" y="887316"/>
                </a:lnTo>
                <a:cubicBezTo>
                  <a:pt x="5083596" y="931365"/>
                  <a:pt x="2856449" y="967269"/>
                  <a:pt x="80652" y="967968"/>
                </a:cubicBezTo>
                <a:lnTo>
                  <a:pt x="0" y="967978"/>
                </a:lnTo>
              </a:path>
            </a:pathLst>
          </a:cu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urlz MT" pitchFamily="82" charset="0"/>
              </a:rPr>
              <a:t>THANK YOU</a:t>
            </a:r>
            <a:endParaRPr lang="en-US" sz="9600" b="1" cap="none" spc="0" dirty="0">
              <a:ln w="11430"/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urlz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6556248" cy="1295400"/>
          </a:xfrm>
        </p:spPr>
        <p:txBody>
          <a:bodyPr anchor="ctr"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FOREARM SPACE OF PARONA</a:t>
            </a:r>
            <a:br>
              <a:rPr lang="en-US" sz="3600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4727448" cy="1447800"/>
          </a:xfrm>
        </p:spPr>
        <p:txBody>
          <a:bodyPr/>
          <a:lstStyle/>
          <a:p>
            <a:r>
              <a:rPr lang="en-US" b="1" dirty="0" smtClean="0"/>
              <a:t>Location</a:t>
            </a:r>
          </a:p>
          <a:p>
            <a:r>
              <a:rPr lang="en-US" b="1" dirty="0" smtClean="0"/>
              <a:t>Boundaries</a:t>
            </a:r>
          </a:p>
          <a:p>
            <a:endParaRPr lang="en-IN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35841" name="Picture 1" descr="Pg%2088%20Fig%2010-1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57200"/>
            <a:ext cx="3352800" cy="29706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The space of Parona and its boundaries. 1, pronator quadratus; 2, space of Parona; 3, flexor carpi ulnaris; 4, flexor digitorum profundus; 5, median nerve; 6, flexor pollicis longus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200400"/>
            <a:ext cx="4038600" cy="3544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28600" y="3352800"/>
            <a:ext cx="487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00" b="1" dirty="0" smtClean="0"/>
              <a:t>The space of </a:t>
            </a:r>
            <a:r>
              <a:rPr lang="en-IN" sz="2000" b="1" dirty="0" err="1" smtClean="0"/>
              <a:t>Parona</a:t>
            </a:r>
            <a:r>
              <a:rPr lang="en-IN" sz="2000" b="1" dirty="0" smtClean="0"/>
              <a:t> and its boundaries. </a:t>
            </a:r>
          </a:p>
          <a:p>
            <a:r>
              <a:rPr lang="en-IN" sz="2000" b="1" dirty="0" smtClean="0"/>
              <a:t>1 </a:t>
            </a:r>
            <a:r>
              <a:rPr lang="en-IN" sz="2000" b="1" dirty="0" err="1" smtClean="0"/>
              <a:t>Pronator</a:t>
            </a:r>
            <a:r>
              <a:rPr lang="en-IN" sz="2000" b="1" dirty="0" smtClean="0"/>
              <a:t> </a:t>
            </a:r>
            <a:r>
              <a:rPr lang="en-IN" sz="2000" b="1" dirty="0" err="1" smtClean="0"/>
              <a:t>quadratus</a:t>
            </a:r>
            <a:r>
              <a:rPr lang="en-IN" sz="2000" b="1" dirty="0" smtClean="0"/>
              <a:t>; </a:t>
            </a:r>
          </a:p>
          <a:p>
            <a:r>
              <a:rPr lang="en-IN" sz="2000" b="1" dirty="0" smtClean="0"/>
              <a:t>2 Space of </a:t>
            </a:r>
            <a:r>
              <a:rPr lang="en-IN" sz="2000" b="1" dirty="0" err="1" smtClean="0"/>
              <a:t>Parona</a:t>
            </a:r>
            <a:r>
              <a:rPr lang="en-IN" sz="2000" b="1" dirty="0" smtClean="0"/>
              <a:t>; </a:t>
            </a:r>
          </a:p>
          <a:p>
            <a:r>
              <a:rPr lang="en-IN" sz="2000" b="1" dirty="0" smtClean="0"/>
              <a:t>3 Flexor </a:t>
            </a:r>
            <a:r>
              <a:rPr lang="en-IN" sz="2000" b="1" dirty="0" err="1" smtClean="0"/>
              <a:t>carpi</a:t>
            </a:r>
            <a:r>
              <a:rPr lang="en-IN" sz="2000" b="1" dirty="0" smtClean="0"/>
              <a:t> </a:t>
            </a:r>
            <a:r>
              <a:rPr lang="en-IN" sz="2000" b="1" dirty="0" err="1" smtClean="0"/>
              <a:t>ulnaris</a:t>
            </a:r>
            <a:r>
              <a:rPr lang="en-IN" sz="2000" b="1" dirty="0" smtClean="0"/>
              <a:t>;</a:t>
            </a:r>
          </a:p>
          <a:p>
            <a:r>
              <a:rPr lang="en-IN" sz="2000" b="1" dirty="0" smtClean="0"/>
              <a:t>4 Flexor </a:t>
            </a:r>
            <a:r>
              <a:rPr lang="en-IN" sz="2000" b="1" dirty="0" err="1" smtClean="0"/>
              <a:t>digitorum</a:t>
            </a:r>
            <a:r>
              <a:rPr lang="en-IN" sz="2000" b="1" dirty="0" smtClean="0"/>
              <a:t> </a:t>
            </a:r>
            <a:r>
              <a:rPr lang="en-IN" sz="2000" b="1" dirty="0" err="1" smtClean="0"/>
              <a:t>profundus</a:t>
            </a:r>
            <a:r>
              <a:rPr lang="en-IN" sz="2000" b="1" dirty="0" smtClean="0"/>
              <a:t>; </a:t>
            </a:r>
          </a:p>
          <a:p>
            <a:r>
              <a:rPr lang="en-IN" sz="2000" b="1" dirty="0" smtClean="0"/>
              <a:t>5 Median nerve; </a:t>
            </a:r>
          </a:p>
          <a:p>
            <a:r>
              <a:rPr lang="en-IN" sz="2000" b="1" dirty="0" smtClean="0"/>
              <a:t>6 Flexor </a:t>
            </a:r>
            <a:r>
              <a:rPr lang="en-IN" sz="2000" b="1" dirty="0" err="1" smtClean="0"/>
              <a:t>pollicis</a:t>
            </a:r>
            <a:r>
              <a:rPr lang="en-IN" sz="2000" b="1" dirty="0" smtClean="0"/>
              <a:t> </a:t>
            </a:r>
            <a:r>
              <a:rPr lang="en-IN" sz="2000" b="1" dirty="0" err="1" smtClean="0"/>
              <a:t>longus</a:t>
            </a:r>
            <a:r>
              <a:rPr lang="en-IN" sz="2000" b="1" dirty="0" smtClean="0"/>
              <a:t>.</a:t>
            </a:r>
            <a:endParaRPr lang="en-I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RADIAL &amp; ULNAR BURSAE</a:t>
            </a:r>
            <a:endParaRPr lang="en-IN" b="1" dirty="0"/>
          </a:p>
        </p:txBody>
      </p:sp>
      <p:pic>
        <p:nvPicPr>
          <p:cNvPr id="4" name="Picture 2" descr="手的腱滑膜鞘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0800000">
            <a:off x="533400" y="1447800"/>
            <a:ext cx="3809999" cy="4701618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 l="5632" r="7651"/>
          <a:stretch>
            <a:fillRect/>
          </a:stretch>
        </p:blipFill>
        <p:spPr bwMode="auto">
          <a:xfrm>
            <a:off x="4953000" y="1367744"/>
            <a:ext cx="3733800" cy="4862726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121615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PALMAR SPACES</a:t>
            </a:r>
            <a:br>
              <a:rPr lang="en-US" sz="3600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4267200" cy="2209800"/>
          </a:xfrm>
        </p:spPr>
        <p:txBody>
          <a:bodyPr>
            <a:normAutofit fontScale="92500" lnSpcReduction="20000"/>
          </a:bodyPr>
          <a:lstStyle/>
          <a:p>
            <a:pPr marL="853440" lvl="1" indent="-533400">
              <a:buFont typeface="Wingdings" pitchFamily="2" charset="2"/>
              <a:buAutoNum type="arabicPeriod"/>
            </a:pPr>
            <a:r>
              <a:rPr lang="en-US" sz="2600" b="1" dirty="0" err="1" smtClean="0">
                <a:solidFill>
                  <a:schemeClr val="tx1"/>
                </a:solidFill>
              </a:rPr>
              <a:t>Thenar</a:t>
            </a:r>
            <a:r>
              <a:rPr lang="en-US" sz="2600" b="1" dirty="0" smtClean="0">
                <a:solidFill>
                  <a:schemeClr val="tx1"/>
                </a:solidFill>
              </a:rPr>
              <a:t> space</a:t>
            </a:r>
          </a:p>
          <a:p>
            <a:pPr marL="853440" lvl="1" indent="-533400">
              <a:buFont typeface="Wingdings" pitchFamily="2" charset="2"/>
              <a:buAutoNum type="arabicPeriod"/>
            </a:pPr>
            <a:endParaRPr lang="en-US" sz="2600" b="1" dirty="0" smtClean="0">
              <a:solidFill>
                <a:schemeClr val="tx1"/>
              </a:solidFill>
            </a:endParaRPr>
          </a:p>
          <a:p>
            <a:pPr marL="853440" lvl="1" indent="-533400">
              <a:buFont typeface="Wingdings" pitchFamily="2" charset="2"/>
              <a:buAutoNum type="arabicPeriod"/>
            </a:pPr>
            <a:r>
              <a:rPr lang="en-US" sz="2600" b="1" dirty="0" err="1" smtClean="0">
                <a:solidFill>
                  <a:schemeClr val="tx1"/>
                </a:solidFill>
              </a:rPr>
              <a:t>Midpalmar</a:t>
            </a:r>
            <a:r>
              <a:rPr lang="en-US" sz="2600" b="1" dirty="0" smtClean="0">
                <a:solidFill>
                  <a:schemeClr val="tx1"/>
                </a:solidFill>
              </a:rPr>
              <a:t> space</a:t>
            </a:r>
          </a:p>
          <a:p>
            <a:pPr marL="853440" lvl="1" indent="-533400">
              <a:buFont typeface="Wingdings" pitchFamily="2" charset="2"/>
              <a:buAutoNum type="arabicPeriod"/>
            </a:pPr>
            <a:endParaRPr lang="en-US" sz="2600" b="1" dirty="0" smtClean="0">
              <a:solidFill>
                <a:schemeClr val="tx1"/>
              </a:solidFill>
            </a:endParaRPr>
          </a:p>
          <a:p>
            <a:pPr marL="853440" lvl="1" indent="-533400">
              <a:buFont typeface="Wingdings" pitchFamily="2" charset="2"/>
              <a:buAutoNum type="arabicPeriod"/>
            </a:pPr>
            <a:r>
              <a:rPr lang="en-US" sz="2600" b="1" dirty="0" smtClean="0">
                <a:solidFill>
                  <a:schemeClr val="tx1"/>
                </a:solidFill>
              </a:rPr>
              <a:t>Web spaces</a:t>
            </a:r>
          </a:p>
          <a:p>
            <a:pPr marL="853440" lvl="1" indent="-53340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4" name="Picture 4" descr="Hand 2"/>
          <p:cNvPicPr>
            <a:picLocks noChangeAspect="1" noChangeArrowheads="1"/>
          </p:cNvPicPr>
          <p:nvPr/>
        </p:nvPicPr>
        <p:blipFill>
          <a:blip r:embed="rId2" cstate="print"/>
          <a:srcRect b="26389"/>
          <a:stretch>
            <a:fillRect/>
          </a:stretch>
        </p:blipFill>
        <p:spPr bwMode="auto">
          <a:xfrm>
            <a:off x="4566698" y="1371600"/>
            <a:ext cx="4577302" cy="4343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t="8333" r="37335" b="18519"/>
          <a:stretch>
            <a:fillRect/>
          </a:stretch>
        </p:blipFill>
        <p:spPr bwMode="auto">
          <a:xfrm>
            <a:off x="4724400" y="1676400"/>
            <a:ext cx="396582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04800" y="3352800"/>
            <a:ext cx="4343400" cy="3276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853440" marR="0" lvl="1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IN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I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Distally - the </a:t>
            </a:r>
            <a:r>
              <a:rPr kumimoji="0" lang="en-IN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thenar</a:t>
            </a:r>
            <a:r>
              <a:rPr kumimoji="0" lang="en-I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</a:t>
            </a:r>
            <a:r>
              <a:rPr kumimoji="0" lang="en-IN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midpalmar</a:t>
            </a:r>
            <a:r>
              <a:rPr kumimoji="0" lang="en-I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spaces are continuous with the appropriate </a:t>
            </a:r>
            <a:r>
              <a:rPr kumimoji="0" lang="en-IN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lumbrical</a:t>
            </a:r>
            <a:r>
              <a:rPr kumimoji="0" lang="en-I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canals </a:t>
            </a:r>
            <a:endParaRPr kumimoji="0" lang="en-IN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52400"/>
            <a:ext cx="4111752" cy="9906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b="1" kern="1200" dirty="0" err="1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Thenar</a:t>
            </a:r>
            <a:r>
              <a:rPr lang="en-US" sz="3200" b="1" kern="12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 Space</a:t>
            </a: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3962400"/>
            <a:ext cx="8915400" cy="243535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Location</a:t>
            </a:r>
          </a:p>
          <a:p>
            <a:r>
              <a:rPr lang="en-US" b="1" dirty="0" smtClean="0"/>
              <a:t>Boundaries</a:t>
            </a:r>
          </a:p>
          <a:p>
            <a:endParaRPr lang="en-US" b="1" dirty="0" smtClean="0"/>
          </a:p>
          <a:p>
            <a:r>
              <a:rPr lang="en-IN" sz="2600" b="1" i="1" dirty="0" smtClean="0">
                <a:solidFill>
                  <a:srgbClr val="FF0000"/>
                </a:solidFill>
              </a:rPr>
              <a:t>The </a:t>
            </a:r>
            <a:r>
              <a:rPr lang="en-IN" sz="2600" b="1" i="1" dirty="0" err="1" smtClean="0">
                <a:solidFill>
                  <a:srgbClr val="FF0000"/>
                </a:solidFill>
              </a:rPr>
              <a:t>thenar</a:t>
            </a:r>
            <a:r>
              <a:rPr lang="en-IN" sz="2600" b="1" i="1" dirty="0" smtClean="0">
                <a:solidFill>
                  <a:srgbClr val="FF0000"/>
                </a:solidFill>
              </a:rPr>
              <a:t> space contains the first </a:t>
            </a:r>
            <a:r>
              <a:rPr lang="en-IN" sz="2600" b="1" i="1" dirty="0" err="1" smtClean="0">
                <a:solidFill>
                  <a:srgbClr val="FF0000"/>
                </a:solidFill>
              </a:rPr>
              <a:t>lumbrical</a:t>
            </a:r>
            <a:r>
              <a:rPr lang="en-IN" sz="2600" b="1" i="1" dirty="0" smtClean="0">
                <a:solidFill>
                  <a:srgbClr val="FF0000"/>
                </a:solidFill>
              </a:rPr>
              <a:t> muscle and lies posterior to the long flexor tendons to the index finger and in front of the adductor </a:t>
            </a:r>
            <a:r>
              <a:rPr lang="en-IN" sz="2600" b="1" i="1" dirty="0" err="1" smtClean="0">
                <a:solidFill>
                  <a:srgbClr val="FF0000"/>
                </a:solidFill>
              </a:rPr>
              <a:t>pollicis</a:t>
            </a:r>
            <a:r>
              <a:rPr lang="en-IN" sz="2600" b="1" i="1" dirty="0" smtClean="0">
                <a:solidFill>
                  <a:srgbClr val="FF0000"/>
                </a:solidFill>
              </a:rPr>
              <a:t> muscle </a:t>
            </a:r>
            <a:endParaRPr lang="en-US" sz="26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b="1" dirty="0" smtClean="0"/>
          </a:p>
          <a:p>
            <a:endParaRPr lang="en-IN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10638" t="16129" r="8124" b="23871"/>
          <a:stretch>
            <a:fillRect/>
          </a:stretch>
        </p:blipFill>
        <p:spPr bwMode="auto">
          <a:xfrm>
            <a:off x="76200" y="762000"/>
            <a:ext cx="4724400" cy="3124200"/>
          </a:xfrm>
          <a:prstGeom prst="rect">
            <a:avLst/>
          </a:prstGeom>
          <a:noFill/>
        </p:spPr>
      </p:pic>
      <p:pic>
        <p:nvPicPr>
          <p:cNvPr id="8" name="Picture 2" descr="http://upload.orthobullets.com/topic/6106/images/deep%20spac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4495800" cy="37359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4478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b="1" kern="12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b="1" kern="12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b="1" kern="1200" dirty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b="1" kern="12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 err="1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Midpalmar</a:t>
            </a:r>
            <a:r>
              <a:rPr lang="en-US" sz="3200" b="1" kern="12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 Space</a:t>
            </a:r>
            <a:br>
              <a:rPr lang="en-US" sz="3200" b="1" kern="12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</a:br>
            <a:endParaRPr lang="en-IN" sz="3200" b="1" kern="1200" dirty="0">
              <a:solidFill>
                <a:schemeClr val="accent3">
                  <a:shade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371600"/>
            <a:ext cx="3810000" cy="4572000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dirty="0" smtClean="0"/>
              <a:t>Location</a:t>
            </a:r>
          </a:p>
          <a:p>
            <a:endParaRPr lang="en-US" sz="9600" b="1" dirty="0" smtClean="0"/>
          </a:p>
          <a:p>
            <a:r>
              <a:rPr lang="en-US" sz="9600" b="1" dirty="0" smtClean="0"/>
              <a:t>Boundaries</a:t>
            </a:r>
          </a:p>
          <a:p>
            <a:endParaRPr lang="en-IN" sz="9600" b="1" dirty="0" smtClean="0"/>
          </a:p>
          <a:p>
            <a:r>
              <a:rPr lang="en-IN" sz="9600" b="1" dirty="0" smtClean="0"/>
              <a:t> Anterior - the long flexor tendons to the middle, ring, and little fingers.</a:t>
            </a:r>
          </a:p>
          <a:p>
            <a:endParaRPr lang="en-IN" sz="9600" b="1" dirty="0" smtClean="0"/>
          </a:p>
          <a:p>
            <a:r>
              <a:rPr lang="en-IN" sz="9600" b="1" dirty="0" smtClean="0"/>
              <a:t>Posterior - </a:t>
            </a:r>
            <a:r>
              <a:rPr lang="en-IN" sz="9600" b="1" dirty="0" err="1" smtClean="0"/>
              <a:t>interossei</a:t>
            </a:r>
            <a:r>
              <a:rPr lang="en-IN" sz="9600" b="1" dirty="0" smtClean="0"/>
              <a:t> and the third, fourth, and fifth metacarpal bones</a:t>
            </a:r>
            <a:endParaRPr lang="en-US" sz="9600" b="1" dirty="0" smtClean="0"/>
          </a:p>
          <a:p>
            <a:pPr>
              <a:buNone/>
            </a:pPr>
            <a:endParaRPr lang="en-IN" sz="36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10776" t="17168" r="8400" b="26436"/>
          <a:stretch>
            <a:fillRect/>
          </a:stretch>
        </p:blipFill>
        <p:spPr bwMode="auto">
          <a:xfrm>
            <a:off x="3810000" y="1219200"/>
            <a:ext cx="5334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53440" lvl="1" indent="-533400" algn="ctr" rtl="0">
              <a:spcBef>
                <a:spcPct val="0"/>
              </a:spcBef>
            </a:pPr>
            <a:r>
              <a:rPr lang="en-US" sz="3200" b="1" kern="12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Web Spaces </a:t>
            </a:r>
            <a:endParaRPr lang="en-US" sz="3200" b="1" kern="1200" dirty="0">
              <a:solidFill>
                <a:schemeClr val="accent3">
                  <a:shade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4800600" cy="5029200"/>
          </a:xfrm>
        </p:spPr>
        <p:txBody>
          <a:bodyPr>
            <a:normAutofit fontScale="85000" lnSpcReduction="10000"/>
          </a:bodyPr>
          <a:lstStyle/>
          <a:p>
            <a:r>
              <a:rPr lang="en-IN" b="1" dirty="0" smtClean="0"/>
              <a:t>potential spaces surrounding the tendon of each </a:t>
            </a:r>
            <a:r>
              <a:rPr lang="en-IN" b="1" dirty="0" err="1" smtClean="0"/>
              <a:t>lumbrical</a:t>
            </a:r>
            <a:r>
              <a:rPr lang="en-IN" b="1" dirty="0" smtClean="0"/>
              <a:t> muscle, normally filled with connective tissue. </a:t>
            </a:r>
          </a:p>
          <a:p>
            <a:endParaRPr lang="en-IN" b="1" dirty="0" smtClean="0"/>
          </a:p>
          <a:p>
            <a:r>
              <a:rPr lang="en-IN" b="1" dirty="0" smtClean="0"/>
              <a:t>Three in number </a:t>
            </a:r>
          </a:p>
          <a:p>
            <a:endParaRPr lang="en-IN" b="1" dirty="0" smtClean="0"/>
          </a:p>
          <a:p>
            <a:r>
              <a:rPr lang="en-IN" b="1" dirty="0" smtClean="0"/>
              <a:t>They lie between the index, middle, ring, and little finger</a:t>
            </a:r>
          </a:p>
          <a:p>
            <a:endParaRPr lang="en-IN" b="1" dirty="0" smtClean="0"/>
          </a:p>
          <a:p>
            <a:r>
              <a:rPr lang="en-IN" b="1" dirty="0" smtClean="0"/>
              <a:t>Proximally continuous with one of the </a:t>
            </a:r>
            <a:r>
              <a:rPr lang="en-IN" b="1" dirty="0" err="1" smtClean="0"/>
              <a:t>palmar</a:t>
            </a:r>
            <a:r>
              <a:rPr lang="en-IN" b="1" dirty="0" smtClean="0"/>
              <a:t> spaces.</a:t>
            </a:r>
          </a:p>
          <a:p>
            <a:endParaRPr lang="en-IN" dirty="0"/>
          </a:p>
        </p:txBody>
      </p:sp>
      <p:pic>
        <p:nvPicPr>
          <p:cNvPr id="4" name="Picture 2" descr="https://encrypted-tbn2.gstatic.com/images?q=tbn:ANd9GcT2TVdhKAM3vT-ZKyPW7KZrCZMMTcs_RR6AAcF1moWzRAijbofyJ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43137" b="27778"/>
          <a:stretch>
            <a:fillRect/>
          </a:stretch>
        </p:blipFill>
        <p:spPr bwMode="auto">
          <a:xfrm>
            <a:off x="4876800" y="1524000"/>
            <a:ext cx="3733800" cy="4109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233</TotalTime>
  <Words>743</Words>
  <Application>Microsoft Office PowerPoint</Application>
  <PresentationFormat>On-screen Show (4:3)</PresentationFormat>
  <Paragraphs>211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Civic</vt:lpstr>
      <vt:lpstr>FASCIAL SPACES OF FOREARM AND HAND</vt:lpstr>
      <vt:lpstr>Slide 2</vt:lpstr>
      <vt:lpstr>Spaces Of Forearm &amp; Hand</vt:lpstr>
      <vt:lpstr> FOREARM SPACE OF PARONA </vt:lpstr>
      <vt:lpstr>RADIAL &amp; ULNAR BURSAE</vt:lpstr>
      <vt:lpstr>       PALMAR SPACES </vt:lpstr>
      <vt:lpstr>Thenar Space </vt:lpstr>
      <vt:lpstr>   Midpalmar Space </vt:lpstr>
      <vt:lpstr>Web Spaces </vt:lpstr>
      <vt:lpstr>DORSAL SPACES </vt:lpstr>
      <vt:lpstr>SUPERFICIAL PULP SPACE OF FINGERS</vt:lpstr>
      <vt:lpstr>   </vt:lpstr>
      <vt:lpstr>Paronychia</vt:lpstr>
      <vt:lpstr>Paronychial Drainage</vt:lpstr>
      <vt:lpstr>Felon   (Pulp-Space Infection)</vt:lpstr>
      <vt:lpstr>Slide 16</vt:lpstr>
      <vt:lpstr>Infection Of Medial Palmar Space</vt:lpstr>
      <vt:lpstr>Infection Of Thenar Space</vt:lpstr>
      <vt:lpstr>Web Space Infection</vt:lpstr>
      <vt:lpstr>Infection Of Radial 0r Ulnar Bursa</vt:lpstr>
      <vt:lpstr>Infection Of Dorsum Of Hand</vt:lpstr>
      <vt:lpstr>Pyogenic Flexor Tenosynovitis</vt:lpstr>
      <vt:lpstr>Slide 23</vt:lpstr>
      <vt:lpstr>Incisions for drainage of abscess</vt:lpstr>
      <vt:lpstr>Infection Of Pulp Spaces</vt:lpstr>
      <vt:lpstr>Slide 26</vt:lpstr>
      <vt:lpstr>Question 1</vt:lpstr>
      <vt:lpstr>Question 2</vt:lpstr>
      <vt:lpstr>Question 3</vt:lpstr>
      <vt:lpstr>QUESTION 4</vt:lpstr>
      <vt:lpstr>Question 5</vt:lpstr>
      <vt:lpstr>Slide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Cutie</dc:creator>
  <cp:lastModifiedBy>VIVEKK36</cp:lastModifiedBy>
  <cp:revision>16</cp:revision>
  <dcterms:created xsi:type="dcterms:W3CDTF">2006-08-16T00:00:00Z</dcterms:created>
  <dcterms:modified xsi:type="dcterms:W3CDTF">2014-11-11T07:40:19Z</dcterms:modified>
</cp:coreProperties>
</file>